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379" r:id="rId3"/>
    <p:sldId id="380" r:id="rId4"/>
    <p:sldId id="381" r:id="rId5"/>
    <p:sldId id="383" r:id="rId6"/>
    <p:sldId id="384" r:id="rId7"/>
    <p:sldId id="386" r:id="rId8"/>
    <p:sldId id="387" r:id="rId9"/>
    <p:sldId id="391" r:id="rId10"/>
    <p:sldId id="390" r:id="rId11"/>
    <p:sldId id="389" r:id="rId12"/>
    <p:sldId id="392" r:id="rId13"/>
    <p:sldId id="388" r:id="rId14"/>
    <p:sldId id="393" r:id="rId15"/>
    <p:sldId id="395" r:id="rId16"/>
    <p:sldId id="396" r:id="rId17"/>
    <p:sldId id="427" r:id="rId18"/>
    <p:sldId id="398" r:id="rId19"/>
    <p:sldId id="399" r:id="rId20"/>
    <p:sldId id="400" r:id="rId21"/>
    <p:sldId id="401" r:id="rId22"/>
    <p:sldId id="423" r:id="rId23"/>
    <p:sldId id="424" r:id="rId24"/>
    <p:sldId id="402" r:id="rId25"/>
    <p:sldId id="367" r:id="rId26"/>
    <p:sldId id="368" r:id="rId27"/>
    <p:sldId id="428" r:id="rId28"/>
    <p:sldId id="369" r:id="rId29"/>
    <p:sldId id="370" r:id="rId30"/>
    <p:sldId id="403" r:id="rId31"/>
    <p:sldId id="371" r:id="rId32"/>
    <p:sldId id="405" r:id="rId33"/>
    <p:sldId id="372" r:id="rId34"/>
    <p:sldId id="373" r:id="rId35"/>
    <p:sldId id="429" r:id="rId36"/>
    <p:sldId id="375" r:id="rId37"/>
    <p:sldId id="376" r:id="rId38"/>
    <p:sldId id="378" r:id="rId39"/>
    <p:sldId id="426" r:id="rId40"/>
    <p:sldId id="407" r:id="rId41"/>
    <p:sldId id="410" r:id="rId42"/>
    <p:sldId id="408" r:id="rId43"/>
    <p:sldId id="425" r:id="rId44"/>
    <p:sldId id="411" r:id="rId45"/>
    <p:sldId id="412" r:id="rId46"/>
    <p:sldId id="413" r:id="rId47"/>
    <p:sldId id="414" r:id="rId48"/>
    <p:sldId id="415" r:id="rId49"/>
    <p:sldId id="416" r:id="rId50"/>
    <p:sldId id="417" r:id="rId51"/>
    <p:sldId id="418" r:id="rId52"/>
    <p:sldId id="419" r:id="rId53"/>
    <p:sldId id="404" r:id="rId54"/>
    <p:sldId id="420" r:id="rId55"/>
    <p:sldId id="421" r:id="rId56"/>
    <p:sldId id="430" r:id="rId57"/>
  </p:sldIdLst>
  <p:sldSz cx="9144000" cy="6858000" type="screen4x3"/>
  <p:notesSz cx="9363075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66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43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57753" cy="353974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3223" y="1"/>
            <a:ext cx="4057753" cy="353974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9DBB802B-0F7C-47CA-8FDD-BDBC81208F8C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21902"/>
            <a:ext cx="4057753" cy="353974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3223" y="6721902"/>
            <a:ext cx="4057753" cy="353974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5ED98F3D-559A-4AE4-8BD7-FD246D2201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30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57333" cy="353854"/>
          </a:xfrm>
          <a:prstGeom prst="rect">
            <a:avLst/>
          </a:prstGeom>
        </p:spPr>
        <p:txBody>
          <a:bodyPr vert="horz" lIns="93921" tIns="46960" rIns="93921" bIns="469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3577" y="0"/>
            <a:ext cx="4057333" cy="353854"/>
          </a:xfrm>
          <a:prstGeom prst="rect">
            <a:avLst/>
          </a:prstGeom>
        </p:spPr>
        <p:txBody>
          <a:bodyPr vert="horz" lIns="93921" tIns="46960" rIns="93921" bIns="46960" rtlCol="0"/>
          <a:lstStyle>
            <a:lvl1pPr algn="r">
              <a:defRPr sz="1200"/>
            </a:lvl1pPr>
          </a:lstStyle>
          <a:p>
            <a:fld id="{BE4C4146-3D72-46E2-BCFF-605EA5EDF6EE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530225"/>
            <a:ext cx="3536950" cy="2654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1" tIns="46960" rIns="93921" bIns="469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</p:spPr>
        <p:txBody>
          <a:bodyPr vert="horz" lIns="93921" tIns="46960" rIns="93921" bIns="469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21993"/>
            <a:ext cx="4057333" cy="353854"/>
          </a:xfrm>
          <a:prstGeom prst="rect">
            <a:avLst/>
          </a:prstGeom>
        </p:spPr>
        <p:txBody>
          <a:bodyPr vert="horz" lIns="93921" tIns="46960" rIns="93921" bIns="469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3577" y="6721993"/>
            <a:ext cx="4057333" cy="353854"/>
          </a:xfrm>
          <a:prstGeom prst="rect">
            <a:avLst/>
          </a:prstGeom>
        </p:spPr>
        <p:txBody>
          <a:bodyPr vert="horz" lIns="93921" tIns="46960" rIns="93921" bIns="46960" rtlCol="0" anchor="b"/>
          <a:lstStyle>
            <a:lvl1pPr algn="r">
              <a:defRPr sz="1200"/>
            </a:lvl1pPr>
          </a:lstStyle>
          <a:p>
            <a:fld id="{6F3A18CC-8CD5-44A1-85C9-5AFCC57AB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50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IV approach to predict</a:t>
            </a:r>
            <a:r>
              <a:rPr lang="en-US" baseline="0" dirty="0" smtClean="0"/>
              <a:t> repatriations based on change in repatriation tax rate and other covariates.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94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95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10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First paper just uses changes in provisions over time. Second does a DD with domestic companies as control.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91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77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3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22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58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85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78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DLM look at responsiveness to host</a:t>
            </a:r>
            <a:r>
              <a:rPr lang="en-US" baseline="0" dirty="0" smtClean="0"/>
              <a:t> country tax rates, which change over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1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BEAT and FDII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75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TCJA</a:t>
            </a:r>
            <a:r>
              <a:rPr lang="en-US" baseline="0" dirty="0" smtClean="0"/>
              <a:t> – control groups – domestic companies, US vs. foreign, etc.</a:t>
            </a:r>
          </a:p>
          <a:p>
            <a:r>
              <a:rPr lang="en-US" baseline="0" dirty="0" smtClean="0"/>
              <a:t>Digital taxes – high thresholds to be subject to them</a:t>
            </a:r>
          </a:p>
          <a:p>
            <a:r>
              <a:rPr lang="en-US" baseline="0" dirty="0" smtClean="0"/>
              <a:t>Apportionment includes anti-avoidance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94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Little evidence on sensitivity</a:t>
            </a:r>
            <a:r>
              <a:rPr lang="en-US" baseline="0" dirty="0" smtClean="0"/>
              <a:t> to changes in tax rates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15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also accomplish via a merger with a non-US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34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also accomplish via a merger with a non-US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10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71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Law</a:t>
            </a:r>
            <a:r>
              <a:rPr lang="en-US" baseline="0" dirty="0" smtClean="0"/>
              <a:t> in 2004 and regulations in 2014 and 2016 made inversions more difficult.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32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 </a:t>
            </a:r>
            <a:r>
              <a:rPr lang="en-US" dirty="0" err="1" smtClean="0"/>
              <a:t>Guvenen</a:t>
            </a:r>
            <a:r>
              <a:rPr lang="en-US" dirty="0" smtClean="0"/>
              <a:t> et al. interested in</a:t>
            </a:r>
            <a:r>
              <a:rPr lang="en-US" baseline="0" dirty="0" smtClean="0"/>
              <a:t> issue of productivity mismeasurement; </a:t>
            </a:r>
            <a:r>
              <a:rPr lang="en-US" baseline="0" dirty="0" err="1" smtClean="0"/>
              <a:t>Blouin</a:t>
            </a:r>
            <a:r>
              <a:rPr lang="en-US" baseline="0" dirty="0" smtClean="0"/>
              <a:t> and Robinson focus on double-counting of corporate income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01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International</a:t>
            </a:r>
            <a:r>
              <a:rPr lang="en-US" baseline="0" dirty="0" smtClean="0"/>
              <a:t> agreements are one approach, but hard to make work if against some countries’ interests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A18CC-8CD5-44A1-85C9-5AFCC57AB0D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0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1E4F-7611-4AE6-A23D-ABEC3512DB95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1B52-85CE-4EA2-B025-1949662078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lan\Desktop\stationery\Burchlogo blu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1357" y="0"/>
            <a:ext cx="1552651" cy="136062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1E4F-7611-4AE6-A23D-ABEC3512DB95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1B52-85CE-4EA2-B025-194966207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1E4F-7611-4AE6-A23D-ABEC3512DB95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1B52-85CE-4EA2-B025-194966207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1E4F-7611-4AE6-A23D-ABEC3512DB95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1B52-85CE-4EA2-B025-1949662078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lan\Desktop\stationery\Burchlogo blu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1357" y="0"/>
            <a:ext cx="1552651" cy="136062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1E4F-7611-4AE6-A23D-ABEC3512DB95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1B52-85CE-4EA2-B025-194966207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1E4F-7611-4AE6-A23D-ABEC3512DB95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1B52-85CE-4EA2-B025-194966207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1E4F-7611-4AE6-A23D-ABEC3512DB95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1B52-85CE-4EA2-B025-194966207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1E4F-7611-4AE6-A23D-ABEC3512DB95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1B52-85CE-4EA2-B025-1949662078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 descr="C:\Users\Alan\Desktop\stationery\Burchlogo blu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1357" y="0"/>
            <a:ext cx="1552651" cy="136062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1E4F-7611-4AE6-A23D-ABEC3512DB95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1B52-85CE-4EA2-B025-1949662078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C:\Users\Alan\Desktop\stationery\Burchlogo blu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1357" y="0"/>
            <a:ext cx="1552651" cy="136062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1E4F-7611-4AE6-A23D-ABEC3512DB95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1B52-85CE-4EA2-B025-194966207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1E4F-7611-4AE6-A23D-ABEC3512DB95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1B52-85CE-4EA2-B025-194966207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A1E4F-7611-4AE6-A23D-ABEC3512DB95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51B52-85CE-4EA2-B025-1949662078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eaweb.org/articles/pdf/doi/10.1257/pol.2018059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1911-3846.1214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dx.doi.org/10.1016/j.jpubeco.2017.02.005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7310/ntj.2013.3.0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oecd.org/Index.aspx?QueryId=7816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oecd.org/Index.aspx?QueryId=78166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xnotes.com/tax-notes-federal/corporate-taxation/slashing-corporate-taxes-foreign-investors-are-surprise-winners/2017/10/23/1x78l" TargetMode="External"/><Relationship Id="rId2" Type="http://schemas.openxmlformats.org/officeDocument/2006/relationships/hyperlink" Target="https://www.brookings.edu/wp-content/uploads/2018/02/auerbachtextfa17bpea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louisfed.org/publications/regional-economist/first_quarter_2017/a-look-at-corporate-inversions-inside-and-out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americansfortaxfairness.org/files/JCT-letter-on-2.6-trillion-in-offshore-propfits-08-2016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neapolisfed.org/research/wp/wp751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hyperlink" Target="https://papers.ssrn.com/sol3/papers.cfm?abstract_id=3491451" TargetMode="External"/><Relationship Id="rId4" Type="http://schemas.openxmlformats.org/officeDocument/2006/relationships/hyperlink" Target="https://www.nber.org/papers/w24701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er.org/papers/w2484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f.org/external/pubs/ft/wp/2014/wp1412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0797-017-9457-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pers.ssrn.com/sol3/papers.cfm?abstract_id=3182487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S0047-2727(99)00036-5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aweb.org/articles/pdf/doi/10.1257/aer.20141702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8/02/auerbachtextfa17bpea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urnals.uchicago.edu/doi/abs/10.1086/700897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j.1540-6261.2011.01651.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41"/>
            <a:ext cx="8153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International Taxation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Alan Auerbach</a:t>
            </a:r>
          </a:p>
          <a:p>
            <a:r>
              <a:rPr lang="en-US" dirty="0" smtClean="0"/>
              <a:t>October 1, 2020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05782"/>
            <a:ext cx="8686800" cy="46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deferral aspect of worldwide taxation should discourage repatriations, especially if effective tax rates on repatriations are expected to fall</a:t>
            </a:r>
          </a:p>
          <a:p>
            <a:pPr lvl="1"/>
            <a:r>
              <a:rPr lang="en-US" dirty="0" smtClean="0"/>
              <a:t>A big increase in repatriations after the 2017 TCJA, which eliminated the tax on US repatriations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Territorial vs. Worldwide Taxation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4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Territorial vs. Worldwide Taxation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22" y="1143000"/>
            <a:ext cx="7562778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6367046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BEA</a:t>
            </a:r>
            <a:endParaRPr lang="en-US" sz="1600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114800" y="2362200"/>
            <a:ext cx="60960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086600" y="2198132"/>
            <a:ext cx="762000" cy="6974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19600" y="20574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AJCA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1905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03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Worldwide taxation should make resident companies less sensitive to tax rate variations among countries where they do FDI.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Territorial vs. Worldwide Taxation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2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Worldwide taxation should make resident companies less sensitive to tax rate variations among countries where they do FDI.</a:t>
            </a:r>
          </a:p>
          <a:p>
            <a:pPr lvl="1"/>
            <a:r>
              <a:rPr lang="en-US" dirty="0" smtClean="0"/>
              <a:t>Liu (</a:t>
            </a:r>
            <a:r>
              <a:rPr lang="en-US" i="1" dirty="0" smtClean="0">
                <a:hlinkClick r:id="rId2"/>
              </a:rPr>
              <a:t>AEJ:EP </a:t>
            </a:r>
            <a:r>
              <a:rPr lang="en-US" dirty="0" smtClean="0">
                <a:hlinkClick r:id="rId2"/>
              </a:rPr>
              <a:t>2020</a:t>
            </a:r>
            <a:r>
              <a:rPr lang="en-US" dirty="0" smtClean="0"/>
              <a:t>) evaluates the impact of 2009 UK shift from worldwide to territorial taxation; finds  the reform increased </a:t>
            </a:r>
            <a:r>
              <a:rPr lang="en-US" dirty="0"/>
              <a:t>the investment rate of UK multinationals </a:t>
            </a:r>
            <a:r>
              <a:rPr lang="en-US" dirty="0" smtClean="0"/>
              <a:t>relative to non-UK multinationals </a:t>
            </a:r>
            <a:r>
              <a:rPr lang="en-US" dirty="0"/>
              <a:t>in low‑tax </a:t>
            </a:r>
            <a:r>
              <a:rPr lang="en-US" dirty="0" smtClean="0"/>
              <a:t>countries (with little impact on relative investment in high-tax countries)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Territorial vs. Worldwide Taxation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1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Worldwide taxation should make resident companies’ investment less sensitive to home-foreign tax rate variations</a:t>
            </a:r>
          </a:p>
          <a:p>
            <a:pPr lvl="1"/>
            <a:r>
              <a:rPr lang="en-US" dirty="0" smtClean="0"/>
              <a:t>Liu also finds a net reduction in domestic UK investment among UK multinationals as a result of the shift to territorial taxation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Territorial vs. Worldwide Taxation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8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5105396"/>
          </a:xfrm>
        </p:spPr>
        <p:txBody>
          <a:bodyPr>
            <a:normAutofit/>
          </a:bodyPr>
          <a:lstStyle/>
          <a:p>
            <a:r>
              <a:rPr lang="en-US" dirty="0" smtClean="0"/>
              <a:t>Worldwide taxation should discourage </a:t>
            </a:r>
            <a:r>
              <a:rPr lang="en-US" b="1" i="1" dirty="0" smtClean="0"/>
              <a:t>profit shifting</a:t>
            </a:r>
            <a:r>
              <a:rPr lang="en-US" dirty="0" smtClean="0"/>
              <a:t> by resident companies</a:t>
            </a:r>
          </a:p>
          <a:p>
            <a:r>
              <a:rPr lang="en-US" dirty="0"/>
              <a:t>Profit shifting involves </a:t>
            </a:r>
            <a:r>
              <a:rPr lang="en-US" dirty="0" smtClean="0"/>
              <a:t>moving </a:t>
            </a:r>
            <a:r>
              <a:rPr lang="en-US" dirty="0"/>
              <a:t>profits reported to tax authorities from one (high-tax) country to another (low-tax) country, with little or no </a:t>
            </a:r>
            <a:r>
              <a:rPr lang="en-US" dirty="0" smtClean="0"/>
              <a:t>associated change </a:t>
            </a:r>
            <a:r>
              <a:rPr lang="en-US" dirty="0"/>
              <a:t>in real economic activity</a:t>
            </a:r>
          </a:p>
          <a:p>
            <a:pPr lvl="1"/>
            <a:r>
              <a:rPr lang="en-US" dirty="0"/>
              <a:t>Without the need to </a:t>
            </a:r>
            <a:r>
              <a:rPr lang="en-US" dirty="0" smtClean="0"/>
              <a:t>move </a:t>
            </a:r>
            <a:r>
              <a:rPr lang="en-US" dirty="0"/>
              <a:t>real activity, </a:t>
            </a:r>
            <a:r>
              <a:rPr lang="en-US" dirty="0" smtClean="0"/>
              <a:t>the profits can </a:t>
            </a:r>
            <a:r>
              <a:rPr lang="en-US" dirty="0"/>
              <a:t>be </a:t>
            </a:r>
            <a:r>
              <a:rPr lang="en-US" dirty="0" smtClean="0"/>
              <a:t>shifted to </a:t>
            </a:r>
            <a:r>
              <a:rPr lang="en-US" b="1" i="1" dirty="0"/>
              <a:t>tax </a:t>
            </a:r>
            <a:r>
              <a:rPr lang="en-US" b="1" i="1" dirty="0" smtClean="0"/>
              <a:t>havens</a:t>
            </a:r>
            <a:r>
              <a:rPr lang="en-US" dirty="0" smtClean="0"/>
              <a:t> </a:t>
            </a:r>
            <a:r>
              <a:rPr lang="en-US" dirty="0"/>
              <a:t>– countries with low tax rates but </a:t>
            </a:r>
            <a:r>
              <a:rPr lang="en-US" dirty="0" smtClean="0"/>
              <a:t>not necessarily much </a:t>
            </a:r>
            <a:r>
              <a:rPr lang="en-US" dirty="0"/>
              <a:t>economic activity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Territorial vs. Worldwide Taxation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Profit Shifting: A 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methods of profit shifting are</a:t>
            </a:r>
          </a:p>
          <a:p>
            <a:pPr lvl="1"/>
            <a:r>
              <a:rPr lang="en-US" u="sng" dirty="0" smtClean="0"/>
              <a:t>Intracompany borrowing</a:t>
            </a:r>
            <a:r>
              <a:rPr lang="en-US" dirty="0" smtClean="0"/>
              <a:t>; </a:t>
            </a:r>
            <a:r>
              <a:rPr lang="en-US" dirty="0" err="1" smtClean="0"/>
              <a:t>e.g</a:t>
            </a:r>
            <a:r>
              <a:rPr lang="en-US" dirty="0" smtClean="0"/>
              <a:t>, have affiliate in high-tax country borrow for the multinational group and deduct all of the group’s interest there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06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Profit Shifting: A 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methods of profit shifting are</a:t>
            </a:r>
          </a:p>
          <a:p>
            <a:pPr lvl="1"/>
            <a:r>
              <a:rPr lang="en-US" u="sng" dirty="0" smtClean="0"/>
              <a:t>Manipulation of internal transfer prices</a:t>
            </a:r>
            <a:r>
              <a:rPr lang="en-US" dirty="0" smtClean="0"/>
              <a:t>; e.g., have  U.S. parent buy a paper clip for $1 billion from its Cayman Islands subsidiary, increasing tax deductible US costs and CI “taxable” profits each by $1 billion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3544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Profit Shifting: A 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methods of profit shifting are</a:t>
            </a:r>
          </a:p>
          <a:p>
            <a:pPr lvl="1"/>
            <a:r>
              <a:rPr lang="en-US" u="sng" dirty="0" smtClean="0"/>
              <a:t>Cost-sharing arrangements</a:t>
            </a:r>
            <a:r>
              <a:rPr lang="en-US" dirty="0" smtClean="0"/>
              <a:t>; e.g., have  U.S. parent and its Irish subsidiary engage in a joint research venture, with a substantial share of resulting IP assets and their earnings to be reported in Ireland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32310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Overview, Theory, and Evidence</a:t>
            </a:r>
          </a:p>
          <a:p>
            <a:r>
              <a:rPr lang="en-US" dirty="0" smtClean="0"/>
              <a:t>A Changing Economic Setting</a:t>
            </a:r>
          </a:p>
          <a:p>
            <a:r>
              <a:rPr lang="en-US" dirty="0" smtClean="0"/>
              <a:t>Tax Reforms and Their Effects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Worldwide taxation should discourage </a:t>
            </a:r>
            <a:r>
              <a:rPr lang="en-US" b="1" i="1" dirty="0" smtClean="0"/>
              <a:t>profit shifting</a:t>
            </a:r>
            <a:r>
              <a:rPr lang="en-US" dirty="0" smtClean="0"/>
              <a:t> by resident companies (since gains from shifting are lower, </a:t>
            </a:r>
            <a:r>
              <a:rPr lang="en-US" i="1" dirty="0" smtClean="0"/>
              <a:t>ceteris paribus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Some tentative evidence that this is true (</a:t>
            </a:r>
            <a:r>
              <a:rPr lang="en-US" dirty="0" err="1" smtClean="0"/>
              <a:t>Markle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Contemporary Accounting </a:t>
            </a:r>
            <a:r>
              <a:rPr lang="en-US" dirty="0" smtClean="0">
                <a:hlinkClick r:id="rId3"/>
              </a:rPr>
              <a:t>Research 2016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But also evidence of substantial profit shifting in the US prior to 2017 (when it still had a worldwide system</a:t>
            </a:r>
            <a:r>
              <a:rPr lang="en-US" dirty="0"/>
              <a:t>); e.g., </a:t>
            </a:r>
            <a:r>
              <a:rPr lang="en-US" dirty="0" smtClean="0"/>
              <a:t>Dowd, </a:t>
            </a:r>
            <a:r>
              <a:rPr lang="en-US" dirty="0" err="1"/>
              <a:t>Landefeld</a:t>
            </a:r>
            <a:r>
              <a:rPr lang="en-US" dirty="0"/>
              <a:t>, </a:t>
            </a:r>
            <a:r>
              <a:rPr lang="en-US" dirty="0" smtClean="0"/>
              <a:t>and Moore (</a:t>
            </a:r>
            <a:r>
              <a:rPr lang="en-US" i="1" dirty="0" smtClean="0">
                <a:hlinkClick r:id="rId4" action="ppaction://hlinkfile"/>
              </a:rPr>
              <a:t>J. Pub. Econ.</a:t>
            </a:r>
            <a:r>
              <a:rPr lang="en-US" dirty="0" smtClean="0">
                <a:hlinkClick r:id="rId4" action="ppaction://hlinkfile"/>
              </a:rPr>
              <a:t> 2017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Territorial vs. Worldwide Taxation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Worldwide taxation should encourage </a:t>
            </a:r>
            <a:r>
              <a:rPr lang="en-US" b="1" i="1" dirty="0" smtClean="0"/>
              <a:t>inversions</a:t>
            </a:r>
            <a:r>
              <a:rPr lang="en-US" dirty="0"/>
              <a:t> </a:t>
            </a:r>
            <a:r>
              <a:rPr lang="en-US" dirty="0" smtClean="0"/>
              <a:t>(i.e., shift in parent’s location to a country that imposes territorial taxation)</a:t>
            </a:r>
          </a:p>
          <a:p>
            <a:pPr lvl="1"/>
            <a:r>
              <a:rPr lang="en-US" dirty="0" smtClean="0"/>
              <a:t>Even if the parent’s tax rate doesn’t change, inverting will lower the tax on profits earned in other, low-tax countries (e.g. – prior to 2018 – shifting corporate residence from US to Canada would have eliminated parent-country taxes on profits earned in Ireland)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Territorial vs. Worldwide Taxation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1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Inversions</a:t>
            </a:r>
            <a:endParaRPr lang="en-US" dirty="0"/>
          </a:p>
        </p:txBody>
      </p:sp>
      <p:pic>
        <p:nvPicPr>
          <p:cNvPr id="1026" name="Picture 2" descr="images (299×16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47" y="2423160"/>
            <a:ext cx="2588453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c2d7bcbdf-450.png (450×344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2286000" cy="174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4410022ff0-450.png (304×450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546" y="3733800"/>
            <a:ext cx="123545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r="69162"/>
          <a:stretch/>
        </p:blipFill>
        <p:spPr>
          <a:xfrm>
            <a:off x="228600" y="2203704"/>
            <a:ext cx="4176460" cy="27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Inversions</a:t>
            </a:r>
            <a:endParaRPr lang="en-US" dirty="0"/>
          </a:p>
        </p:txBody>
      </p:sp>
      <p:pic>
        <p:nvPicPr>
          <p:cNvPr id="1026" name="Picture 2" descr="images (299×16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47" y="2423160"/>
            <a:ext cx="2588453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c2d7bcbdf-450.png (450×344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14879"/>
            <a:ext cx="2286000" cy="174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c2d7bcbdf-450.png (450×344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2286000" cy="174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4410022ff0-450.png (304×450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546" y="3733800"/>
            <a:ext cx="123545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4410022ff0-450.png (304×450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346" y="3733800"/>
            <a:ext cx="123545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s (299×16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47" y="3962400"/>
            <a:ext cx="2588453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r="35948"/>
          <a:stretch/>
        </p:blipFill>
        <p:spPr>
          <a:xfrm>
            <a:off x="228600" y="2203704"/>
            <a:ext cx="8686800" cy="278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51053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Lots of evidence detailing substantial behavioral responses on many margins</a:t>
            </a:r>
          </a:p>
          <a:p>
            <a:r>
              <a:rPr lang="en-US" dirty="0" smtClean="0"/>
              <a:t>Also, significant policy changes over time, suggesting changes in perceived optimal policies (in a complicated environment of tax cooperation and competition)</a:t>
            </a:r>
          </a:p>
          <a:p>
            <a:pPr lvl="1"/>
            <a:r>
              <a:rPr lang="en-US" dirty="0" smtClean="0"/>
              <a:t>A shift toward territorial taxation: UK (2009), Japan (2009), US (2017)</a:t>
            </a:r>
          </a:p>
          <a:p>
            <a:pPr lvl="1"/>
            <a:r>
              <a:rPr lang="en-US" dirty="0" smtClean="0"/>
              <a:t>And steady tax rate reductions</a:t>
            </a:r>
          </a:p>
          <a:p>
            <a:pPr lvl="2"/>
            <a:r>
              <a:rPr lang="en-US" dirty="0" smtClean="0"/>
              <a:t> Note - tax rates are strategic complements (Devereux and </a:t>
            </a:r>
            <a:r>
              <a:rPr lang="en-US" dirty="0" err="1" smtClean="0"/>
              <a:t>Loretz</a:t>
            </a:r>
            <a:r>
              <a:rPr lang="en-US" dirty="0" smtClean="0"/>
              <a:t> </a:t>
            </a:r>
            <a:r>
              <a:rPr lang="en-US" i="1" dirty="0" smtClean="0">
                <a:hlinkClick r:id="rId3"/>
              </a:rPr>
              <a:t>NTJ</a:t>
            </a:r>
            <a:r>
              <a:rPr lang="en-US" dirty="0" smtClean="0">
                <a:hlinkClick r:id="rId3"/>
              </a:rPr>
              <a:t> 2013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Territorial vs. Worldwide Taxation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3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G-7 Corporate Tax Rates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65" y="1143000"/>
            <a:ext cx="7556435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64447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OECD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G-7 Corporate Tax Rates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65" y="1143000"/>
            <a:ext cx="7556435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64447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OECD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Changing Economic 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Five US Companies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4"/>
            <a:ext cx="3429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1966: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b="0" dirty="0"/>
              <a:t>AT&amp;T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/>
              <a:t>IBM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 smtClean="0"/>
              <a:t>GENERAL </a:t>
            </a:r>
            <a:r>
              <a:rPr lang="en-US" sz="2800" b="0" dirty="0"/>
              <a:t>MOTORS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/>
              <a:t>EXXON MOBIL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 smtClean="0"/>
              <a:t>EASTMAN-KODAK</a:t>
            </a:r>
            <a:endParaRPr lang="en-US" sz="2800" b="0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Five US Companies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4"/>
            <a:ext cx="3429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1966: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AT&amp;T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IBM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</a:t>
            </a:r>
            <a:r>
              <a:rPr lang="en-US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EXXON MOBIL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EASTMAN-KODAK</a:t>
            </a:r>
            <a:endParaRPr lang="en-US" sz="2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29150" y="1600204"/>
            <a:ext cx="405765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 smtClean="0"/>
              <a:t>2016:</a:t>
            </a:r>
            <a:endParaRPr lang="en-US" sz="2800" b="1" dirty="0"/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/>
              <a:t>APPLE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/>
              <a:t>ALPHABET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/>
              <a:t>MICROSOFT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 smtClean="0"/>
              <a:t>EXXON </a:t>
            </a:r>
            <a:r>
              <a:rPr lang="en-US" sz="2800" dirty="0"/>
              <a:t>MOBIL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 smtClean="0"/>
              <a:t>AMAZON</a:t>
            </a:r>
            <a:endParaRPr lang="en-US" sz="2800" dirty="0"/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391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Overview, Theory, and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2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Five US Companies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4"/>
            <a:ext cx="3429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1966: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AT&amp;T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IBM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</a:t>
            </a:r>
            <a:r>
              <a:rPr lang="en-US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EXXON MOBIL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EASTMAN-KODAK</a:t>
            </a:r>
            <a:endParaRPr lang="en-US" sz="2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29150" y="1600204"/>
            <a:ext cx="405765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 smtClean="0"/>
              <a:t>2016:</a:t>
            </a:r>
            <a:endParaRPr lang="en-US" sz="2800" b="1" dirty="0"/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/>
              <a:t>APPLE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/>
              <a:t>ALPHABET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/>
              <a:t>MICROSOFT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 smtClean="0"/>
              <a:t>EXXON MOBIL </a:t>
            </a:r>
            <a:endParaRPr lang="en-US" sz="2800" dirty="0"/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 smtClean="0"/>
              <a:t>AMAZON</a:t>
            </a:r>
            <a:endParaRPr lang="en-US" sz="280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     Facebook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257800" y="3733800"/>
            <a:ext cx="19050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257800" y="3733800"/>
            <a:ext cx="1981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5400000" flipH="1" flipV="1">
            <a:off x="6400800" y="4191000"/>
            <a:ext cx="762000" cy="609600"/>
          </a:xfrm>
          <a:prstGeom prst="curvedConnector3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2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Changing Economic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952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half century ending in 2016 (see </a:t>
            </a:r>
            <a:r>
              <a:rPr lang="en-US" dirty="0" err="1" smtClean="0"/>
              <a:t>Auerbach</a:t>
            </a:r>
            <a:r>
              <a:rPr lang="en-US" dirty="0" smtClean="0"/>
              <a:t> </a:t>
            </a:r>
            <a:r>
              <a:rPr lang="en-US" i="1" dirty="0" smtClean="0">
                <a:hlinkClick r:id="rId2"/>
              </a:rPr>
              <a:t>BPEA</a:t>
            </a:r>
            <a:r>
              <a:rPr lang="en-US" dirty="0" smtClean="0">
                <a:hlinkClick r:id="rId2"/>
              </a:rPr>
              <a:t> 2017</a:t>
            </a:r>
            <a:r>
              <a:rPr lang="en-US" dirty="0" smtClean="0"/>
              <a:t>),</a:t>
            </a:r>
          </a:p>
          <a:p>
            <a:r>
              <a:rPr lang="en-US" b="0" dirty="0" smtClean="0"/>
              <a:t>Share of IP in US nonresidential assets </a:t>
            </a:r>
            <a:r>
              <a:rPr lang="en-US" b="0" u="sng" dirty="0" smtClean="0"/>
              <a:t>doubled</a:t>
            </a:r>
            <a:r>
              <a:rPr lang="en-US" b="0" dirty="0" smtClean="0"/>
              <a:t> (BEA, Fed FOF)</a:t>
            </a:r>
            <a:endParaRPr lang="en-US" b="0" u="sng" dirty="0" smtClean="0"/>
          </a:p>
          <a:p>
            <a:r>
              <a:rPr lang="en-US" b="0" dirty="0" smtClean="0"/>
              <a:t>Share of before-tax corporate profits of US resident companies coming from overseas operations nearly </a:t>
            </a:r>
            <a:r>
              <a:rPr lang="en-US" b="0" u="sng" dirty="0" smtClean="0"/>
              <a:t>quintupled</a:t>
            </a:r>
            <a:r>
              <a:rPr lang="en-US" b="0" dirty="0" smtClean="0"/>
              <a:t> (BEA)</a:t>
            </a:r>
          </a:p>
          <a:p>
            <a:r>
              <a:rPr lang="en-US" dirty="0" smtClean="0"/>
              <a:t>Share of cross-border ownership of equity has steadily increased (Rosenthal, </a:t>
            </a:r>
            <a:r>
              <a:rPr lang="en-US" i="1" dirty="0" smtClean="0">
                <a:hlinkClick r:id="rId3"/>
              </a:rPr>
              <a:t>Tax Notes</a:t>
            </a:r>
            <a:r>
              <a:rPr lang="en-US" dirty="0" smtClean="0">
                <a:hlinkClick r:id="rId3"/>
              </a:rPr>
              <a:t> 2017</a:t>
            </a:r>
            <a:r>
              <a:rPr lang="en-US" dirty="0" smtClean="0"/>
              <a:t>)</a:t>
            </a:r>
            <a:endParaRPr lang="en-US" b="0" dirty="0" smtClean="0"/>
          </a:p>
          <a:p>
            <a:pPr>
              <a:buNone/>
            </a:pPr>
            <a:endParaRPr lang="en-US" b="0" dirty="0" smtClean="0"/>
          </a:p>
          <a:p>
            <a:endParaRPr lang="en-US" b="0" dirty="0" smtClean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492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71455"/>
            <a:ext cx="7772400" cy="55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5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5105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Increased pressure on tax systems based on where companies </a:t>
            </a:r>
            <a:r>
              <a:rPr lang="en-US" u="sng" dirty="0" smtClean="0"/>
              <a:t>have residence</a:t>
            </a:r>
          </a:p>
          <a:p>
            <a:r>
              <a:rPr lang="en-US" b="0" dirty="0" smtClean="0"/>
              <a:t>With greater multinational activity and foreign ownership, easier to engage in inversion</a:t>
            </a:r>
          </a:p>
        </p:txBody>
      </p:sp>
    </p:spTree>
    <p:extLst>
      <p:ext uri="{BB962C8B-B14F-4D97-AF65-F5344CB8AC3E}">
        <p14:creationId xmlns:p14="http://schemas.microsoft.com/office/powerpoint/2010/main" val="37681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defRPr/>
            </a:pPr>
            <a:r>
              <a:rPr lang="en-US" dirty="0"/>
              <a:t>Corporate Inversions Per Year</a:t>
            </a:r>
          </a:p>
        </p:txBody>
      </p:sp>
      <p:pic>
        <p:nvPicPr>
          <p:cNvPr id="5" name="Picture 4" descr="inversions_fig2.jpg"/>
          <p:cNvPicPr>
            <a:picLocks noChangeAspect="1"/>
          </p:cNvPicPr>
          <p:nvPr/>
        </p:nvPicPr>
        <p:blipFill>
          <a:blip r:embed="rId3" cstate="print"/>
          <a:srcRect t="6291" b="23250"/>
          <a:stretch>
            <a:fillRect/>
          </a:stretch>
        </p:blipFill>
        <p:spPr>
          <a:xfrm>
            <a:off x="457200" y="1447800"/>
            <a:ext cx="8229600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986046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Neely and </a:t>
            </a:r>
            <a:r>
              <a:rPr lang="en-US" sz="1600" dirty="0" err="1" smtClean="0"/>
              <a:t>Sherrer</a:t>
            </a:r>
            <a:r>
              <a:rPr lang="en-US" sz="1600" dirty="0" smtClean="0"/>
              <a:t>, “A Look at Corporate Inversions, Inside and Out,” </a:t>
            </a:r>
            <a:r>
              <a:rPr lang="en-US" sz="1600" dirty="0" smtClean="0">
                <a:hlinkClick r:id="rId4"/>
              </a:rPr>
              <a:t>FRB St. Louis, 2017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928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5105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Increased pressure on tax systems based on where companies </a:t>
            </a:r>
            <a:r>
              <a:rPr lang="en-US" u="sng" dirty="0" smtClean="0"/>
              <a:t>have residence</a:t>
            </a:r>
          </a:p>
          <a:p>
            <a:r>
              <a:rPr lang="en-US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 greater multinational activity and foreign ownership, easier to engage in inversion</a:t>
            </a:r>
          </a:p>
          <a:p>
            <a:r>
              <a:rPr lang="en-US" dirty="0"/>
              <a:t>Also, incentive for US firms to keep profits offshore (“lock-out” effect)</a:t>
            </a:r>
          </a:p>
          <a:p>
            <a:pPr lvl="1"/>
            <a:r>
              <a:rPr lang="en-US" dirty="0"/>
              <a:t>US companies were estimated to have </a:t>
            </a:r>
            <a:r>
              <a:rPr lang="en-US" dirty="0">
                <a:hlinkClick r:id="rId2"/>
              </a:rPr>
              <a:t>$2.6 trillion </a:t>
            </a:r>
            <a:r>
              <a:rPr lang="en-US" dirty="0"/>
              <a:t>(or more) offshore as of 2016 </a:t>
            </a:r>
          </a:p>
        </p:txBody>
      </p:sp>
    </p:spTree>
    <p:extLst>
      <p:ext uri="{BB962C8B-B14F-4D97-AF65-F5344CB8AC3E}">
        <p14:creationId xmlns:p14="http://schemas.microsoft.com/office/powerpoint/2010/main" val="11568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Increased pressure on tax systems based on where companies </a:t>
            </a:r>
            <a:r>
              <a:rPr lang="en-US" u="sng" dirty="0" smtClean="0"/>
              <a:t>produce</a:t>
            </a:r>
          </a:p>
          <a:p>
            <a:r>
              <a:rPr lang="en-US" b="0" dirty="0" smtClean="0"/>
              <a:t>Location of production easier to change because of multinational activity and lower costs of transportation (e.g., chips vs. autos)</a:t>
            </a:r>
          </a:p>
          <a:p>
            <a:pPr lvl="1"/>
            <a:r>
              <a:rPr lang="en-US" b="0" dirty="0" smtClean="0"/>
              <a:t>Incentive for firms to move activitie</a:t>
            </a:r>
            <a:r>
              <a:rPr lang="en-US" dirty="0" smtClean="0"/>
              <a:t>s to countries with lower tax rates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9685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Increased pressure on tax systems based on where companies </a:t>
            </a:r>
            <a:r>
              <a:rPr lang="en-US" u="sng" dirty="0" smtClean="0"/>
              <a:t>report profits</a:t>
            </a:r>
          </a:p>
          <a:p>
            <a:r>
              <a:rPr lang="en-US" b="0" dirty="0" smtClean="0"/>
              <a:t>Profit-shifting easier (via related-party transactions) when companies already have foreign operations and are locating and valuing IP</a:t>
            </a:r>
          </a:p>
        </p:txBody>
      </p:sp>
    </p:spTree>
    <p:extLst>
      <p:ext uri="{BB962C8B-B14F-4D97-AF65-F5344CB8AC3E}">
        <p14:creationId xmlns:p14="http://schemas.microsoft.com/office/powerpoint/2010/main" val="21345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57912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</a:t>
            </a:r>
            <a:r>
              <a:rPr lang="en-US" sz="1600" dirty="0" err="1" smtClean="0"/>
              <a:t>Guvenen</a:t>
            </a:r>
            <a:r>
              <a:rPr lang="en-US" sz="1600" dirty="0" smtClean="0"/>
              <a:t> et al., “Offshore Profit Shifting and Domestic Productivity Measurement,” </a:t>
            </a:r>
            <a:r>
              <a:rPr lang="en-US" sz="1600" dirty="0" smtClean="0">
                <a:hlinkClick r:id="rId3"/>
              </a:rPr>
              <a:t>FRBM, 2018</a:t>
            </a:r>
            <a:r>
              <a:rPr lang="en-US" sz="1600" dirty="0" smtClean="0"/>
              <a:t>; also </a:t>
            </a:r>
            <a:r>
              <a:rPr lang="en-US" sz="1600" dirty="0" err="1" smtClean="0"/>
              <a:t>Tørsløv</a:t>
            </a:r>
            <a:r>
              <a:rPr lang="en-US" sz="1600" dirty="0"/>
              <a:t>, </a:t>
            </a:r>
            <a:r>
              <a:rPr lang="en-US" sz="1600" dirty="0" err="1"/>
              <a:t>Wier</a:t>
            </a:r>
            <a:r>
              <a:rPr lang="en-US" sz="1600" dirty="0"/>
              <a:t> and </a:t>
            </a:r>
            <a:r>
              <a:rPr lang="en-US" sz="1600" dirty="0" err="1"/>
              <a:t>Zucman</a:t>
            </a:r>
            <a:r>
              <a:rPr lang="en-US" sz="1600" dirty="0"/>
              <a:t>, </a:t>
            </a:r>
            <a:r>
              <a:rPr lang="en-US" sz="1600" dirty="0">
                <a:hlinkClick r:id="rId4"/>
              </a:rPr>
              <a:t>NBER </a:t>
            </a:r>
            <a:r>
              <a:rPr lang="en-US" sz="1600" dirty="0" smtClean="0">
                <a:hlinkClick r:id="rId4"/>
              </a:rPr>
              <a:t>2018</a:t>
            </a:r>
            <a:r>
              <a:rPr lang="en-US" sz="1600" dirty="0" smtClean="0"/>
              <a:t>; but also see </a:t>
            </a:r>
            <a:r>
              <a:rPr lang="en-US" sz="1600" dirty="0" err="1" smtClean="0"/>
              <a:t>Blouin</a:t>
            </a:r>
            <a:r>
              <a:rPr lang="en-US" sz="1600" dirty="0" smtClean="0"/>
              <a:t> and Robinson, </a:t>
            </a:r>
            <a:r>
              <a:rPr lang="en-US" sz="1600" dirty="0" smtClean="0">
                <a:hlinkClick r:id="rId5"/>
              </a:rPr>
              <a:t>2019</a:t>
            </a:r>
            <a:endParaRPr lang="en-US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Estimated Profit Shifting, 2012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511428"/>
            <a:ext cx="8229600" cy="420357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524000" y="3352800"/>
            <a:ext cx="1981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2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Reforms and Their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Our Focus?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5029196"/>
          </a:xfrm>
        </p:spPr>
        <p:txBody>
          <a:bodyPr>
            <a:normAutofit/>
          </a:bodyPr>
          <a:lstStyle/>
          <a:p>
            <a:r>
              <a:rPr lang="en-US" dirty="0" smtClean="0"/>
              <a:t>Most research and policy attention is devoted to </a:t>
            </a:r>
            <a:r>
              <a:rPr lang="en-US" b="1" i="1" dirty="0" smtClean="0"/>
              <a:t>foreign direct investment</a:t>
            </a:r>
            <a:r>
              <a:rPr lang="en-US" dirty="0" smtClean="0"/>
              <a:t> (FDI) – the direct cross-border ownership of assets by firms</a:t>
            </a:r>
          </a:p>
          <a:p>
            <a:pPr lvl="1"/>
            <a:r>
              <a:rPr lang="en-US" dirty="0" smtClean="0"/>
              <a:t>This is true even though </a:t>
            </a:r>
            <a:r>
              <a:rPr lang="en-US" b="1" i="1" dirty="0" smtClean="0"/>
              <a:t>foreign portfolio investment</a:t>
            </a:r>
            <a:r>
              <a:rPr lang="en-US" dirty="0" smtClean="0"/>
              <a:t> (FPI) is bigger: at the end of 2019, US FDI = $8.8T; US FPI = $13.4T (from BEA IIP data)</a:t>
            </a:r>
            <a:endParaRPr lang="en-US" dirty="0"/>
          </a:p>
          <a:p>
            <a:r>
              <a:rPr lang="en-US" dirty="0" smtClean="0"/>
              <a:t>FDI receives most of the attention because</a:t>
            </a:r>
          </a:p>
          <a:p>
            <a:pPr lvl="1"/>
            <a:r>
              <a:rPr lang="en-US" dirty="0" smtClean="0"/>
              <a:t>There is a lot more going on in terms of behavior</a:t>
            </a:r>
          </a:p>
          <a:p>
            <a:pPr lvl="1"/>
            <a:r>
              <a:rPr lang="en-US" dirty="0" smtClean="0"/>
              <a:t>It is tied more to policy issues (e.g., jobs, productivity, etc.)</a:t>
            </a:r>
          </a:p>
        </p:txBody>
      </p:sp>
    </p:spTree>
    <p:extLst>
      <p:ext uri="{BB962C8B-B14F-4D97-AF65-F5344CB8AC3E}">
        <p14:creationId xmlns:p14="http://schemas.microsoft.com/office/powerpoint/2010/main" val="19988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Policy Initiatives and Their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Traditional approach to taxing multinationals appears to be unstable. What are the options for reform? What do we know about their effects?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Policy Initiatives and Their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5181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Traditional approach to taxing multinationals appears to be unstable. What are the options for reform? What do we know about their effects?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Try to limit tax competition to more mobile income, through enactment of </a:t>
            </a:r>
            <a:r>
              <a:rPr lang="en-US" b="1" i="1" dirty="0" smtClean="0"/>
              <a:t>patent boxes</a:t>
            </a:r>
          </a:p>
          <a:p>
            <a:pPr marL="857250" lvl="1" indent="-457200"/>
            <a:r>
              <a:rPr lang="en-US" dirty="0" smtClean="0"/>
              <a:t>A lower tax rate on intellectual property income </a:t>
            </a:r>
          </a:p>
          <a:p>
            <a:pPr marL="1257300" lvl="2" indent="-457200"/>
            <a:r>
              <a:rPr lang="en-US" dirty="0"/>
              <a:t>Evidence </a:t>
            </a:r>
            <a:r>
              <a:rPr lang="en-US" dirty="0" smtClean="0"/>
              <a:t>suggests a transfer of IP to patent box locations, but little impact on overall </a:t>
            </a:r>
            <a:r>
              <a:rPr lang="en-US" dirty="0"/>
              <a:t>innovation </a:t>
            </a:r>
            <a:r>
              <a:rPr lang="en-US" dirty="0" smtClean="0"/>
              <a:t>(</a:t>
            </a:r>
            <a:r>
              <a:rPr lang="en-US" dirty="0" err="1" smtClean="0"/>
              <a:t>Gaessler</a:t>
            </a:r>
            <a:r>
              <a:rPr lang="en-US" dirty="0"/>
              <a:t>, </a:t>
            </a:r>
            <a:r>
              <a:rPr lang="en-US" dirty="0" smtClean="0"/>
              <a:t>Hall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 err="1" smtClean="0"/>
              <a:t>Harhoff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NBER 2018</a:t>
            </a:r>
            <a:r>
              <a:rPr lang="en-US" dirty="0" smtClean="0"/>
              <a:t>)</a:t>
            </a:r>
          </a:p>
          <a:p>
            <a:pPr marL="1257300" lvl="2" indent="-457200"/>
            <a:r>
              <a:rPr lang="en-US" dirty="0" smtClean="0"/>
              <a:t>No evidence on whether this limits competition with respect to regular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Policy Initiatives and Their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Traditional approach to taxing multinationals appears to be unstable. What are the options for reform? What do we know about their effects?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Tighten tax rules to limit profit shifting</a:t>
            </a:r>
          </a:p>
          <a:p>
            <a:pPr marL="857250" lvl="1" indent="-457200"/>
            <a:r>
              <a:rPr lang="en-US" dirty="0" smtClean="0"/>
              <a:t>Does this work to reduce tax avoidance?</a:t>
            </a:r>
          </a:p>
          <a:p>
            <a:pPr marL="1257300" lvl="2" indent="-457200"/>
            <a:r>
              <a:rPr lang="en-US" dirty="0" smtClean="0"/>
              <a:t>Evidence generally indicates that it does </a:t>
            </a:r>
            <a:r>
              <a:rPr lang="en-US" dirty="0"/>
              <a:t>(e.g., </a:t>
            </a:r>
            <a:r>
              <a:rPr lang="en-US" dirty="0" err="1" smtClean="0"/>
              <a:t>Blouin</a:t>
            </a:r>
            <a:r>
              <a:rPr lang="en-US" dirty="0"/>
              <a:t>, </a:t>
            </a:r>
            <a:r>
              <a:rPr lang="en-US" dirty="0" smtClean="0"/>
              <a:t>Huizinga,  </a:t>
            </a:r>
            <a:r>
              <a:rPr lang="en-US" dirty="0" err="1"/>
              <a:t>Laeven</a:t>
            </a:r>
            <a:r>
              <a:rPr lang="en-US" dirty="0"/>
              <a:t>, and </a:t>
            </a:r>
            <a:r>
              <a:rPr lang="en-US" dirty="0" err="1" smtClean="0"/>
              <a:t>Nicodème</a:t>
            </a:r>
            <a:r>
              <a:rPr lang="en-US" dirty="0"/>
              <a:t> </a:t>
            </a:r>
            <a:r>
              <a:rPr lang="en-US" dirty="0" smtClean="0">
                <a:hlinkClick r:id="rId3"/>
              </a:rPr>
              <a:t>IMF 2014</a:t>
            </a:r>
            <a:r>
              <a:rPr lang="en-US" dirty="0" smtClean="0"/>
              <a:t> examining the effects of </a:t>
            </a:r>
            <a:r>
              <a:rPr lang="en-US" b="1" i="1" dirty="0" smtClean="0"/>
              <a:t>thin capitalization</a:t>
            </a:r>
            <a:r>
              <a:rPr lang="en-US" dirty="0" smtClean="0"/>
              <a:t> rules on borrowing)</a:t>
            </a:r>
          </a:p>
        </p:txBody>
      </p:sp>
    </p:spTree>
    <p:extLst>
      <p:ext uri="{BB962C8B-B14F-4D97-AF65-F5344CB8AC3E}">
        <p14:creationId xmlns:p14="http://schemas.microsoft.com/office/powerpoint/2010/main" val="641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Policy Initiatives and Their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5029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Traditional approach to taxing multinationals appears to be unstable. What are the options for reform? What do we know about their effects?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Tighten tax rules to limit profit shifting</a:t>
            </a:r>
          </a:p>
          <a:p>
            <a:pPr marL="857250" lvl="1" indent="-457200"/>
            <a:r>
              <a:rPr lang="en-US" dirty="0" smtClean="0"/>
              <a:t>Does it affect responses on other margins? </a:t>
            </a:r>
          </a:p>
          <a:p>
            <a:pPr marL="1257300" lvl="2" indent="-457200"/>
            <a:r>
              <a:rPr lang="en-US" dirty="0"/>
              <a:t>Evidence suggests that strengthening such rules reduces inbound FDI for high-tax-rate countries (</a:t>
            </a:r>
            <a:r>
              <a:rPr lang="nl-NL" dirty="0"/>
              <a:t>Buettner, Overesch, and Wamser, </a:t>
            </a:r>
            <a:r>
              <a:rPr lang="en-US" i="1" dirty="0">
                <a:hlinkClick r:id="rId3"/>
              </a:rPr>
              <a:t>ITPF </a:t>
            </a:r>
            <a:r>
              <a:rPr lang="en-US" dirty="0">
                <a:hlinkClick r:id="rId3"/>
              </a:rPr>
              <a:t>2018</a:t>
            </a:r>
            <a:r>
              <a:rPr lang="en-US" dirty="0"/>
              <a:t>, </a:t>
            </a:r>
            <a:r>
              <a:rPr lang="en-US" dirty="0" err="1"/>
              <a:t>DeMooij</a:t>
            </a:r>
            <a:r>
              <a:rPr lang="en-US" dirty="0"/>
              <a:t> and Liu, </a:t>
            </a:r>
            <a:r>
              <a:rPr lang="en-US" dirty="0">
                <a:hlinkClick r:id="rId4"/>
              </a:rPr>
              <a:t>IMF </a:t>
            </a:r>
            <a:r>
              <a:rPr lang="en-US" dirty="0" smtClean="0">
                <a:hlinkClick r:id="rId4"/>
              </a:rPr>
              <a:t>2018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4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Policy Initiatives and Their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Traditional approach to taxing multinationals appears to be unstable. What are the options for reform? What do we know about their effects?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Try a hybrid approach: a territorial system plus a worldwide accrual-based minimum tax</a:t>
            </a:r>
          </a:p>
          <a:p>
            <a:pPr lvl="1"/>
            <a:r>
              <a:rPr lang="en-US" dirty="0" smtClean="0"/>
              <a:t>Aim is to have less profit shifting than under a territorial system, less incentive to invert than under a worldwide system (and no lock-out effect)</a:t>
            </a:r>
          </a:p>
        </p:txBody>
      </p:sp>
    </p:spTree>
    <p:extLst>
      <p:ext uri="{BB962C8B-B14F-4D97-AF65-F5344CB8AC3E}">
        <p14:creationId xmlns:p14="http://schemas.microsoft.com/office/powerpoint/2010/main" val="2024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Policy Initiatives and Their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72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Traditional approach to taxing multinationals appears to be unstable. What are the options for reform? What do we know about their effects?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Try a hybrid approach: a territorial system plus a worldwide accrual-based minimum tax</a:t>
            </a:r>
          </a:p>
          <a:p>
            <a:pPr lvl="1"/>
            <a:r>
              <a:rPr lang="en-US" dirty="0" smtClean="0"/>
              <a:t>This is the new US (GILTI) approach, and being recommended by the OECD</a:t>
            </a:r>
          </a:p>
          <a:p>
            <a:pPr lvl="1"/>
            <a:r>
              <a:rPr lang="en-US" dirty="0" smtClean="0"/>
              <a:t>No evidence yet on its effects</a:t>
            </a:r>
          </a:p>
        </p:txBody>
      </p:sp>
    </p:spTree>
    <p:extLst>
      <p:ext uri="{BB962C8B-B14F-4D97-AF65-F5344CB8AC3E}">
        <p14:creationId xmlns:p14="http://schemas.microsoft.com/office/powerpoint/2010/main" val="11411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Policy Initiatives and Their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72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Traditional approach to taxing multinationals appears to be unstable. What are the options for reform? What do we know about their effects?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Follow the US states: adopt </a:t>
            </a:r>
            <a:r>
              <a:rPr lang="en-US" b="1" i="1" dirty="0" smtClean="0"/>
              <a:t>formulary apportionment</a:t>
            </a:r>
          </a:p>
          <a:p>
            <a:pPr marL="857250" lvl="1" indent="-457200"/>
            <a:r>
              <a:rPr lang="en-US" dirty="0" smtClean="0"/>
              <a:t>States calculate a multistate company’s income as a share of all US income, according to the share of observable factors (e.g., assets, payroll &amp; sales)</a:t>
            </a:r>
          </a:p>
        </p:txBody>
      </p:sp>
    </p:spTree>
    <p:extLst>
      <p:ext uri="{BB962C8B-B14F-4D97-AF65-F5344CB8AC3E}">
        <p14:creationId xmlns:p14="http://schemas.microsoft.com/office/powerpoint/2010/main" val="3205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Policy Initiatives and Their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72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Traditional approach to taxing multinationals appears to be unstable. What are the options for reform? What do we know about their effects?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Follow the US states: adopt </a:t>
            </a:r>
            <a:r>
              <a:rPr lang="en-US" b="1" i="1" dirty="0" smtClean="0"/>
              <a:t>formulary apportionment</a:t>
            </a:r>
          </a:p>
          <a:p>
            <a:pPr marL="857250" lvl="1" indent="-457200"/>
            <a:r>
              <a:rPr lang="en-US" dirty="0" smtClean="0"/>
              <a:t>State shifts from payroll to sales in determining taxation associated with increases in employment (</a:t>
            </a:r>
            <a:r>
              <a:rPr lang="en-US" dirty="0" err="1" smtClean="0"/>
              <a:t>Goolsbee</a:t>
            </a:r>
            <a:r>
              <a:rPr lang="en-US" dirty="0" smtClean="0"/>
              <a:t> and </a:t>
            </a:r>
            <a:r>
              <a:rPr lang="en-US" dirty="0"/>
              <a:t>Maydew, </a:t>
            </a:r>
            <a:r>
              <a:rPr lang="en-US" i="1" dirty="0">
                <a:hlinkClick r:id="rId3"/>
              </a:rPr>
              <a:t>J. Pub. Econ. </a:t>
            </a:r>
            <a:r>
              <a:rPr lang="en-US" dirty="0" smtClean="0">
                <a:hlinkClick r:id="rId3"/>
              </a:rPr>
              <a:t>2000</a:t>
            </a:r>
            <a:r>
              <a:rPr lang="en-US" dirty="0" smtClean="0"/>
              <a:t>)</a:t>
            </a:r>
            <a:endParaRPr lang="en-US" dirty="0"/>
          </a:p>
          <a:p>
            <a:pPr marL="857250" lvl="1" indent="-4572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652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Factor Apportionment over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7540934" cy="56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6399014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Suárez </a:t>
            </a:r>
            <a:r>
              <a:rPr lang="en-US" dirty="0" err="1"/>
              <a:t>Serrato</a:t>
            </a:r>
            <a:r>
              <a:rPr lang="en-US" dirty="0"/>
              <a:t> and </a:t>
            </a:r>
            <a:r>
              <a:rPr lang="en-US" dirty="0" err="1"/>
              <a:t>Zidar</a:t>
            </a:r>
            <a:r>
              <a:rPr lang="en-US" dirty="0"/>
              <a:t> (</a:t>
            </a:r>
            <a:r>
              <a:rPr lang="en-US" i="1" dirty="0">
                <a:hlinkClick r:id="rId3"/>
              </a:rPr>
              <a:t>AER</a:t>
            </a:r>
            <a:r>
              <a:rPr lang="en-US" dirty="0">
                <a:hlinkClick r:id="rId3"/>
              </a:rPr>
              <a:t> 2016</a:t>
            </a:r>
            <a:r>
              <a:rPr lang="en-US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1905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cxnSp>
        <p:nvCxnSpPr>
          <p:cNvPr id="7" name="Curved Connector 6"/>
          <p:cNvCxnSpPr>
            <a:stCxn id="5" idx="1"/>
          </p:cNvCxnSpPr>
          <p:nvPr/>
        </p:nvCxnSpPr>
        <p:spPr>
          <a:xfrm rot="10800000" flipV="1">
            <a:off x="1752600" y="2089666"/>
            <a:ext cx="381000" cy="272534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6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Policy Initiatives and Their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5181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Traditional approach to taxing multinationals appears to be unstable. What are the options for reform? What do we know about their effects?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Follow the US states: adopt </a:t>
            </a:r>
            <a:r>
              <a:rPr lang="en-US" b="1" i="1" dirty="0" smtClean="0"/>
              <a:t>formulary apportionment</a:t>
            </a:r>
          </a:p>
          <a:p>
            <a:pPr marL="857250" lvl="1" indent="-457200"/>
            <a:r>
              <a:rPr lang="en-US" dirty="0" smtClean="0"/>
              <a:t>Also, new tax avoidance incentives arise; e.g.,</a:t>
            </a:r>
          </a:p>
          <a:p>
            <a:pPr marL="1257300" lvl="2" indent="-457200"/>
            <a:r>
              <a:rPr lang="en-US" dirty="0" smtClean="0"/>
              <a:t>Sell to a distributor in low-tax country</a:t>
            </a:r>
          </a:p>
          <a:p>
            <a:pPr marL="1257300" lvl="2" indent="-457200"/>
            <a:r>
              <a:rPr lang="en-US" dirty="0" smtClean="0"/>
              <a:t>Buy low-margin subs. with high sales in low-tax places</a:t>
            </a:r>
          </a:p>
          <a:p>
            <a:pPr marL="857250" lvl="1" indent="-457200"/>
            <a:r>
              <a:rPr lang="en-US" dirty="0" smtClean="0"/>
              <a:t>Would FA work internationally, with much bigger differences in national tax rates?</a:t>
            </a:r>
            <a:endParaRPr lang="en-US" dirty="0"/>
          </a:p>
          <a:p>
            <a:pPr marL="857250" lvl="1" indent="-4572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402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FDI Income Taxed?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equity investment (e.g., a US corporation owns a subsidiary abroad), many possibilities; two main approaches historically have been:</a:t>
            </a:r>
          </a:p>
          <a:p>
            <a:pPr lvl="1"/>
            <a:r>
              <a:rPr lang="en-US" u="sng" dirty="0" smtClean="0"/>
              <a:t>Territorial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collect tax where </a:t>
            </a:r>
            <a:r>
              <a:rPr lang="en-US" dirty="0"/>
              <a:t>the US parent and its subsidiary each “earn” their income</a:t>
            </a:r>
            <a:endParaRPr lang="en-US" u="sng" dirty="0"/>
          </a:p>
          <a:p>
            <a:pPr lvl="1"/>
            <a:r>
              <a:rPr lang="en-US" u="sng" dirty="0" smtClean="0"/>
              <a:t>Worldwide</a:t>
            </a:r>
            <a:r>
              <a:rPr lang="en-US" dirty="0" smtClean="0"/>
              <a:t> – collect tax where the US parent company “resides” regardless of where income is “earned”</a:t>
            </a:r>
          </a:p>
        </p:txBody>
      </p:sp>
    </p:spTree>
    <p:extLst>
      <p:ext uri="{BB962C8B-B14F-4D97-AF65-F5344CB8AC3E}">
        <p14:creationId xmlns:p14="http://schemas.microsoft.com/office/powerpoint/2010/main" val="22105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Policy Initiatives and Their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5181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Traditional approach to taxing multinationals appears to be unstable. What are the options for reform? What do we know about their effects?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Adopt a destination-based</a:t>
            </a:r>
            <a:r>
              <a:rPr lang="en-US" b="1" i="1" dirty="0" smtClean="0"/>
              <a:t> </a:t>
            </a:r>
            <a:r>
              <a:rPr lang="en-US" dirty="0" smtClean="0"/>
              <a:t>tax, such as a </a:t>
            </a:r>
            <a:r>
              <a:rPr lang="en-US" b="1" i="1" dirty="0" smtClean="0"/>
              <a:t>destination-based cash-flow tax </a:t>
            </a:r>
            <a:r>
              <a:rPr lang="en-US" b="1" dirty="0" smtClean="0"/>
              <a:t>(</a:t>
            </a:r>
            <a:r>
              <a:rPr lang="en-US" b="1" i="1" dirty="0" smtClean="0"/>
              <a:t>DBCFT</a:t>
            </a:r>
            <a:r>
              <a:rPr lang="en-US" b="1" dirty="0" smtClean="0"/>
              <a:t>)</a:t>
            </a:r>
            <a:endParaRPr lang="en-US" b="1" i="1" dirty="0" smtClean="0"/>
          </a:p>
          <a:p>
            <a:pPr marL="857250" lvl="1" indent="-457200"/>
            <a:r>
              <a:rPr lang="en-US" dirty="0" smtClean="0"/>
              <a:t>Would impose </a:t>
            </a:r>
            <a:r>
              <a:rPr lang="en-US" b="1" i="1" dirty="0" smtClean="0"/>
              <a:t>border adjustments</a:t>
            </a:r>
            <a:r>
              <a:rPr lang="en-US" dirty="0"/>
              <a:t> </a:t>
            </a:r>
            <a:r>
              <a:rPr lang="en-US" dirty="0" smtClean="0"/>
              <a:t>to eliminate tax deduction for imports &amp; tax on exports</a:t>
            </a:r>
          </a:p>
          <a:p>
            <a:pPr marL="857250" lvl="1" indent="-457200"/>
            <a:r>
              <a:rPr lang="en-US" dirty="0" smtClean="0"/>
              <a:t>Border adjustment would (</a:t>
            </a:r>
            <a:r>
              <a:rPr lang="en-US" dirty="0" err="1" smtClean="0"/>
              <a:t>Auerbach</a:t>
            </a:r>
            <a:r>
              <a:rPr lang="en-US" dirty="0" smtClean="0"/>
              <a:t> </a:t>
            </a:r>
            <a:r>
              <a:rPr lang="en-US" i="1" dirty="0" smtClean="0">
                <a:hlinkClick r:id="rId3"/>
              </a:rPr>
              <a:t>BPEA</a:t>
            </a:r>
            <a:r>
              <a:rPr lang="en-US" dirty="0" smtClean="0">
                <a:hlinkClick r:id="rId3"/>
              </a:rPr>
              <a:t> 2017</a:t>
            </a:r>
            <a:r>
              <a:rPr lang="en-US" dirty="0" smtClean="0"/>
              <a:t>)</a:t>
            </a:r>
          </a:p>
          <a:p>
            <a:pPr marL="1257300" lvl="2" indent="-457200"/>
            <a:r>
              <a:rPr lang="en-US" dirty="0" smtClean="0"/>
              <a:t>Shift location of tax from production to consumption</a:t>
            </a:r>
          </a:p>
          <a:p>
            <a:pPr marL="1257300" lvl="2" indent="-457200"/>
            <a:r>
              <a:rPr lang="en-US" dirty="0" smtClean="0"/>
              <a:t>Eliminate profit shifting opportunities</a:t>
            </a:r>
            <a:endParaRPr lang="en-US" dirty="0"/>
          </a:p>
          <a:p>
            <a:pPr marL="857250" lvl="1" indent="-4572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94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Policy Initiatives and Their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5181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Traditional approach to taxing multinationals appears to be unstable. What are the options for reform? What do we know about their effects?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Adopt a destination-based</a:t>
            </a:r>
            <a:r>
              <a:rPr lang="en-US" b="1" i="1" dirty="0" smtClean="0"/>
              <a:t> </a:t>
            </a:r>
            <a:r>
              <a:rPr lang="en-US" dirty="0" smtClean="0"/>
              <a:t>tax, such as a </a:t>
            </a:r>
            <a:r>
              <a:rPr lang="en-US" b="1" i="1" dirty="0" smtClean="0"/>
              <a:t>destination-based cash-flow tax </a:t>
            </a:r>
            <a:r>
              <a:rPr lang="en-US" b="1" dirty="0" smtClean="0"/>
              <a:t>(</a:t>
            </a:r>
            <a:r>
              <a:rPr lang="en-US" b="1" i="1" dirty="0" smtClean="0"/>
              <a:t>DBCFT</a:t>
            </a:r>
            <a:r>
              <a:rPr lang="en-US" b="1" dirty="0" smtClean="0"/>
              <a:t>)</a:t>
            </a:r>
            <a:endParaRPr lang="en-US" b="1" i="1" dirty="0" smtClean="0"/>
          </a:p>
          <a:p>
            <a:pPr marL="857250" lvl="1" indent="-457200"/>
            <a:r>
              <a:rPr lang="en-US" dirty="0" smtClean="0"/>
              <a:t>Key short-run question: would exchange rates adjust to minimize trade disruption? (</a:t>
            </a:r>
            <a:r>
              <a:rPr lang="en-US" dirty="0" err="1" smtClean="0"/>
              <a:t>Barbiero</a:t>
            </a:r>
            <a:r>
              <a:rPr lang="en-US" dirty="0" smtClean="0"/>
              <a:t> et al. </a:t>
            </a:r>
            <a:r>
              <a:rPr lang="en-US" i="1" dirty="0" smtClean="0">
                <a:hlinkClick r:id="rId3"/>
              </a:rPr>
              <a:t>NBER Macro Annual </a:t>
            </a:r>
            <a:r>
              <a:rPr lang="en-US" dirty="0" smtClean="0">
                <a:hlinkClick r:id="rId3"/>
              </a:rPr>
              <a:t>2018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958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Policy Initiatives and Their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5181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Traditional approach to taxing multinationals appears to be unstable. What are the options for reform? What do we know about their effects?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Adopt a destination-based</a:t>
            </a:r>
            <a:r>
              <a:rPr lang="en-US" b="1" i="1" dirty="0" smtClean="0"/>
              <a:t> </a:t>
            </a:r>
            <a:r>
              <a:rPr lang="en-US" dirty="0" smtClean="0"/>
              <a:t>tax, such as a </a:t>
            </a:r>
            <a:r>
              <a:rPr lang="en-US" b="1" i="1" dirty="0" smtClean="0"/>
              <a:t>destination-based cash-flow tax </a:t>
            </a:r>
            <a:r>
              <a:rPr lang="en-US" b="1" dirty="0" smtClean="0"/>
              <a:t>(</a:t>
            </a:r>
            <a:r>
              <a:rPr lang="en-US" b="1" i="1" dirty="0" smtClean="0"/>
              <a:t>DBCFT</a:t>
            </a:r>
            <a:r>
              <a:rPr lang="en-US" b="1" dirty="0" smtClean="0"/>
              <a:t>)</a:t>
            </a:r>
            <a:endParaRPr lang="en-US" b="1" i="1" dirty="0" smtClean="0"/>
          </a:p>
          <a:p>
            <a:pPr marL="857250" lvl="1" indent="-457200"/>
            <a:r>
              <a:rPr lang="en-US" dirty="0" smtClean="0"/>
              <a:t>US considered but did not adopt DBCFT in 2017</a:t>
            </a:r>
          </a:p>
          <a:p>
            <a:pPr marL="857250" lvl="1" indent="-457200"/>
            <a:r>
              <a:rPr lang="en-US" dirty="0" smtClean="0"/>
              <a:t>But it did adopt provisions in the same direction</a:t>
            </a:r>
          </a:p>
          <a:p>
            <a:pPr marL="1257300" lvl="2" indent="-457200"/>
            <a:r>
              <a:rPr lang="en-US" dirty="0" smtClean="0"/>
              <a:t>Expensing of some investment</a:t>
            </a:r>
          </a:p>
          <a:p>
            <a:pPr marL="1257300" lvl="2" indent="-457200"/>
            <a:r>
              <a:rPr lang="en-US" dirty="0" smtClean="0"/>
              <a:t>Partial tax on some imports, tax reduction on exports</a:t>
            </a:r>
          </a:p>
          <a:p>
            <a:pPr marL="857250" lvl="1" indent="-457200"/>
            <a:r>
              <a:rPr lang="en-US" dirty="0" smtClean="0"/>
              <a:t>What effects did these provisions have?</a:t>
            </a:r>
          </a:p>
        </p:txBody>
      </p:sp>
    </p:spTree>
    <p:extLst>
      <p:ext uri="{BB962C8B-B14F-4D97-AF65-F5344CB8AC3E}">
        <p14:creationId xmlns:p14="http://schemas.microsoft.com/office/powerpoint/2010/main" val="1369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The Newest Frontier: Digital Taxation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companies (e.g., Google, Facebook) provide substantial benefits to users in countries where they pay no tax</a:t>
            </a:r>
          </a:p>
          <a:p>
            <a:pPr lvl="1"/>
            <a:r>
              <a:rPr lang="en-US" b="0" dirty="0" smtClean="0"/>
              <a:t>Revenues come from advertising purchases from subsidiaries, typically in tax havens</a:t>
            </a:r>
          </a:p>
          <a:p>
            <a:pPr lvl="1"/>
            <a:r>
              <a:rPr lang="en-US" dirty="0" smtClean="0"/>
              <a:t>What are the options?</a:t>
            </a:r>
            <a:endParaRPr lang="en-US" b="0" dirty="0" smtClean="0"/>
          </a:p>
          <a:p>
            <a:endParaRPr lang="en-US" b="0" dirty="0" smtClean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124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The Newest Frontier: Digital Taxation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876796"/>
          </a:xfrm>
        </p:spPr>
        <p:txBody>
          <a:bodyPr>
            <a:normAutofit/>
          </a:bodyPr>
          <a:lstStyle/>
          <a:p>
            <a:r>
              <a:rPr lang="en-US" dirty="0" smtClean="0"/>
              <a:t>Territorial </a:t>
            </a:r>
            <a:r>
              <a:rPr lang="en-US" dirty="0"/>
              <a:t>taxation doesn’t </a:t>
            </a:r>
            <a:r>
              <a:rPr lang="en-US" dirty="0" smtClean="0"/>
              <a:t>work</a:t>
            </a:r>
          </a:p>
          <a:p>
            <a:r>
              <a:rPr lang="en-US" dirty="0" smtClean="0"/>
              <a:t>Destination-based taxation would work</a:t>
            </a:r>
          </a:p>
          <a:p>
            <a:pPr lvl="1"/>
            <a:r>
              <a:rPr lang="en-US" dirty="0" smtClean="0"/>
              <a:t>Profits arising from advertising taxed when and where sales of final goods occur</a:t>
            </a:r>
          </a:p>
          <a:p>
            <a:r>
              <a:rPr lang="en-US" dirty="0" smtClean="0"/>
              <a:t>Sales-based </a:t>
            </a:r>
            <a:r>
              <a:rPr lang="en-US" dirty="0"/>
              <a:t>apportionment might </a:t>
            </a:r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Could impose tax based on where consumers targeted by advertising are located</a:t>
            </a:r>
            <a:endParaRPr lang="en-US" b="0" dirty="0" smtClean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913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>
            <a:normAutofit/>
          </a:bodyPr>
          <a:lstStyle/>
          <a:p>
            <a:r>
              <a:rPr lang="en-US" sz="3700" dirty="0" smtClean="0"/>
              <a:t>The Newest Frontier: Digital Taxation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876796"/>
          </a:xfrm>
        </p:spPr>
        <p:txBody>
          <a:bodyPr>
            <a:normAutofit/>
          </a:bodyPr>
          <a:lstStyle/>
          <a:p>
            <a:r>
              <a:rPr lang="en-US" dirty="0" smtClean="0"/>
              <a:t>But EU and some individual countries (e.g., France, India) are adopting or considering special digital taxes, in lieu of overall reforms</a:t>
            </a:r>
          </a:p>
          <a:p>
            <a:pPr lvl="1"/>
            <a:r>
              <a:rPr lang="en-US" dirty="0" smtClean="0"/>
              <a:t>Excise taxes on revenues based on location of targets of advertising, location of users, etc.</a:t>
            </a:r>
          </a:p>
          <a:p>
            <a:pPr lvl="1"/>
            <a:r>
              <a:rPr lang="en-US" dirty="0" smtClean="0"/>
              <a:t>Implementation should provide research opportunities</a:t>
            </a:r>
          </a:p>
          <a:p>
            <a:endParaRPr lang="en-US" dirty="0"/>
          </a:p>
          <a:p>
            <a:endParaRPr lang="en-US" b="0" dirty="0" smtClean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026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95299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How have the 2017 TCJA international tax provisions affected inbound and outbound investment, R&amp;D, profit shifting, inversions, multinational supply chains, and incidence? </a:t>
            </a:r>
          </a:p>
          <a:p>
            <a:r>
              <a:rPr lang="en-US" dirty="0" smtClean="0"/>
              <a:t>What is the impact of new digital taxes on pricing and other behavior by affected companies?</a:t>
            </a:r>
          </a:p>
          <a:p>
            <a:r>
              <a:rPr lang="en-US" dirty="0" smtClean="0"/>
              <a:t>What can we learn from US state tax systems about the tax avoidance responses to an international system of formulary apportionment?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58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Territorial vs. Worldwide Taxation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856873"/>
              </p:ext>
            </p:extLst>
          </p:nvPr>
        </p:nvGraphicFramePr>
        <p:xfrm>
          <a:off x="1219200" y="1752600"/>
          <a:ext cx="667512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815230884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35035515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578496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Residence\Source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Abroad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5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733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Abroad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124796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3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Territorial Taxation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486080"/>
              </p:ext>
            </p:extLst>
          </p:nvPr>
        </p:nvGraphicFramePr>
        <p:xfrm>
          <a:off x="1219200" y="3581400"/>
          <a:ext cx="667512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815230884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35035515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578496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Residence\Source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Abroad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5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733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Abroad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smtClean="0"/>
                        <a:t>0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124796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048000"/>
            <a:ext cx="8229600" cy="5333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Worldwide Taxation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3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Territorial vs. Worldwide Taxation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3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Territorial Taxation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264104"/>
              </p:ext>
            </p:extLst>
          </p:nvPr>
        </p:nvGraphicFramePr>
        <p:xfrm>
          <a:off x="1219200" y="3581400"/>
          <a:ext cx="667512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815230884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35035515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578496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Residence\Source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Abroad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5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strike="sngStrike" baseline="0" dirty="0" smtClean="0"/>
                        <a:t>t </a:t>
                      </a:r>
                      <a:r>
                        <a:rPr lang="en-US" i="0" strike="noStrike" baseline="0" dirty="0" smtClean="0">
                          <a:solidFill>
                            <a:srgbClr val="FF0000"/>
                          </a:solidFill>
                        </a:rPr>
                        <a:t>max [(</a:t>
                      </a:r>
                      <a:r>
                        <a:rPr lang="en-US" i="1" strike="noStrike" baseline="0" dirty="0" smtClean="0">
                          <a:solidFill>
                            <a:srgbClr val="FF0000"/>
                          </a:solidFill>
                        </a:rPr>
                        <a:t>t – </a:t>
                      </a:r>
                      <a:r>
                        <a:rPr lang="en-US" i="1" strike="noStrike" baseline="0" dirty="0" err="1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i="1" strike="noStrike" baseline="30000" dirty="0" err="1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i="0" strike="noStrike" baseline="0" dirty="0" smtClean="0">
                          <a:solidFill>
                            <a:srgbClr val="FF0000"/>
                          </a:solidFill>
                        </a:rPr>
                        <a:t>)/(1</a:t>
                      </a:r>
                      <a:r>
                        <a:rPr lang="en-US" i="1" strike="noStrike" baseline="0" dirty="0" smtClean="0">
                          <a:solidFill>
                            <a:srgbClr val="FF0000"/>
                          </a:solidFill>
                        </a:rPr>
                        <a:t>– </a:t>
                      </a:r>
                      <a:r>
                        <a:rPr lang="en-US" i="1" strike="noStrike" baseline="0" dirty="0" err="1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i="1" strike="noStrike" baseline="30000" dirty="0" err="1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i="0" strike="noStrike" baseline="0" dirty="0" smtClean="0">
                          <a:solidFill>
                            <a:srgbClr val="FF0000"/>
                          </a:solidFill>
                        </a:rPr>
                        <a:t>),0]</a:t>
                      </a:r>
                      <a:r>
                        <a:rPr lang="en-US" i="0" strike="noStrike" baseline="300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i="1" strike="sngStrike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733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Abroad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strike="sngStrike" dirty="0" smtClean="0"/>
                        <a:t>0</a:t>
                      </a:r>
                      <a:r>
                        <a:rPr lang="en-US" i="0" dirty="0" smtClean="0"/>
                        <a:t> </a:t>
                      </a:r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124796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048000"/>
            <a:ext cx="8229600" cy="5333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Worldwide Taxation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10200" y="4648200"/>
            <a:ext cx="3429000" cy="380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800" baseline="30000" dirty="0" smtClean="0">
                <a:solidFill>
                  <a:srgbClr val="FF0000"/>
                </a:solidFill>
              </a:rPr>
              <a:t>*</a:t>
            </a:r>
            <a:r>
              <a:rPr lang="en-US" sz="1800" dirty="0" smtClean="0">
                <a:solidFill>
                  <a:srgbClr val="FF0000"/>
                </a:solidFill>
              </a:rPr>
              <a:t>Collected only upon repatriation</a:t>
            </a:r>
            <a:endParaRPr 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298240"/>
              </p:ext>
            </p:extLst>
          </p:nvPr>
        </p:nvGraphicFramePr>
        <p:xfrm>
          <a:off x="1219200" y="1752600"/>
          <a:ext cx="667512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815230884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35035515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578496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Residence\Source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Abroad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95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733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Abroad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124796"/>
                  </a:ext>
                </a:extLst>
              </a:tr>
            </a:tbl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5029195"/>
            <a:ext cx="8229600" cy="1600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So, in practice, systems not as distinct as they initially appear, but some important differences remain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7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deferral aspect of worldwide taxation should discourage repatriations, especially if effective tax rates on repatriations are expected to fall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Territorial vs. Worldwide Taxation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3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deferral aspect of worldwide taxation should discourage repatriations, especially if effective tax rates on repatriations are expected to fall</a:t>
            </a:r>
          </a:p>
          <a:p>
            <a:pPr lvl="1"/>
            <a:r>
              <a:rPr lang="en-US" dirty="0" smtClean="0"/>
              <a:t>A huge US repatriation response to a one-year reduction in repatriation tax rates (from 2004 American Jobs Creation Act), although </a:t>
            </a:r>
            <a:r>
              <a:rPr lang="en-US" dirty="0" err="1"/>
              <a:t>Dharmapala</a:t>
            </a:r>
            <a:r>
              <a:rPr lang="en-US" dirty="0"/>
              <a:t>, Foley, and Forbes (</a:t>
            </a:r>
            <a:r>
              <a:rPr lang="en-US" i="1" dirty="0">
                <a:hlinkClick r:id="rId3"/>
              </a:rPr>
              <a:t>JF </a:t>
            </a:r>
            <a:r>
              <a:rPr lang="en-US" dirty="0">
                <a:hlinkClick r:id="rId3"/>
              </a:rPr>
              <a:t>2011</a:t>
            </a:r>
            <a:r>
              <a:rPr lang="en-US" dirty="0"/>
              <a:t>) </a:t>
            </a:r>
            <a:r>
              <a:rPr lang="en-US" dirty="0" smtClean="0"/>
              <a:t>estimate little direct impact on real activity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Territorial vs. Worldwide Taxation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2643</Words>
  <Application>Microsoft Office PowerPoint</Application>
  <PresentationFormat>On-screen Show (4:3)</PresentationFormat>
  <Paragraphs>292</Paragraphs>
  <Slides>56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Arial</vt:lpstr>
      <vt:lpstr>Calibri</vt:lpstr>
      <vt:lpstr>Office Theme</vt:lpstr>
      <vt:lpstr>International Taxation</vt:lpstr>
      <vt:lpstr>Outline</vt:lpstr>
      <vt:lpstr>Overview, Theory, and Evidence</vt:lpstr>
      <vt:lpstr>What is Our Focus?</vt:lpstr>
      <vt:lpstr>How is FDI Income Taxed?</vt:lpstr>
      <vt:lpstr>Territorial vs. Worldwide Taxation</vt:lpstr>
      <vt:lpstr>Territorial vs. Worldwide Taxation</vt:lpstr>
      <vt:lpstr>Territorial vs. Worldwide Taxation</vt:lpstr>
      <vt:lpstr>Territorial vs. Worldwide Taxation</vt:lpstr>
      <vt:lpstr>PowerPoint Presentation</vt:lpstr>
      <vt:lpstr>Territorial vs. Worldwide Taxation</vt:lpstr>
      <vt:lpstr>Territorial vs. Worldwide Taxation</vt:lpstr>
      <vt:lpstr>Territorial vs. Worldwide Taxation</vt:lpstr>
      <vt:lpstr>Territorial vs. Worldwide Taxation</vt:lpstr>
      <vt:lpstr>Territorial vs. Worldwide Taxation</vt:lpstr>
      <vt:lpstr>Territorial vs. Worldwide Taxation</vt:lpstr>
      <vt:lpstr>Profit Shifting: A Primer</vt:lpstr>
      <vt:lpstr>Profit Shifting: A Primer</vt:lpstr>
      <vt:lpstr>Profit Shifting: A Primer</vt:lpstr>
      <vt:lpstr>Territorial vs. Worldwide Taxation</vt:lpstr>
      <vt:lpstr>Territorial vs. Worldwide Taxation</vt:lpstr>
      <vt:lpstr>Inversions</vt:lpstr>
      <vt:lpstr>Inversions</vt:lpstr>
      <vt:lpstr>Territorial vs. Worldwide Taxation</vt:lpstr>
      <vt:lpstr>G-7 Corporate Tax Rates</vt:lpstr>
      <vt:lpstr>G-7 Corporate Tax Rates</vt:lpstr>
      <vt:lpstr>A Changing Economic Setting</vt:lpstr>
      <vt:lpstr>Top Five US Companies</vt:lpstr>
      <vt:lpstr>Top Five US Companies</vt:lpstr>
      <vt:lpstr>Top Five US Companies</vt:lpstr>
      <vt:lpstr>A Changing Economic Setting</vt:lpstr>
      <vt:lpstr>PowerPoint Presentation</vt:lpstr>
      <vt:lpstr>Implications</vt:lpstr>
      <vt:lpstr>Corporate Inversions Per Year</vt:lpstr>
      <vt:lpstr>Implications</vt:lpstr>
      <vt:lpstr>Implications</vt:lpstr>
      <vt:lpstr>Implications</vt:lpstr>
      <vt:lpstr>Estimated Profit Shifting, 2012</vt:lpstr>
      <vt:lpstr>Tax Reforms and Their Effects</vt:lpstr>
      <vt:lpstr>Policy Initiatives and Their Effects</vt:lpstr>
      <vt:lpstr>Policy Initiatives and Their Effects</vt:lpstr>
      <vt:lpstr>Policy Initiatives and Their Effects</vt:lpstr>
      <vt:lpstr>Policy Initiatives and Their Effects</vt:lpstr>
      <vt:lpstr>Policy Initiatives and Their Effects</vt:lpstr>
      <vt:lpstr>Policy Initiatives and Their Effects</vt:lpstr>
      <vt:lpstr>Policy Initiatives and Their Effects</vt:lpstr>
      <vt:lpstr>Policy Initiatives and Their Effects</vt:lpstr>
      <vt:lpstr>Factor Apportionment over Time</vt:lpstr>
      <vt:lpstr>Policy Initiatives and Their Effects</vt:lpstr>
      <vt:lpstr>Policy Initiatives and Their Effects</vt:lpstr>
      <vt:lpstr>Policy Initiatives and Their Effects</vt:lpstr>
      <vt:lpstr>Policy Initiatives and Their Effects</vt:lpstr>
      <vt:lpstr>The Newest Frontier: Digital Taxation</vt:lpstr>
      <vt:lpstr>The Newest Frontier: Digital Taxation</vt:lpstr>
      <vt:lpstr>The Newest Frontier: Digital Taxation</vt:lpstr>
      <vt:lpstr>Questions for Research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Taxation</dc:title>
  <dc:creator>Alan J Auerbach</dc:creator>
  <cp:lastModifiedBy>auerbach_admin</cp:lastModifiedBy>
  <cp:revision>496</cp:revision>
  <cp:lastPrinted>2017-07-28T09:33:31Z</cp:lastPrinted>
  <dcterms:created xsi:type="dcterms:W3CDTF">2016-07-07T22:00:54Z</dcterms:created>
  <dcterms:modified xsi:type="dcterms:W3CDTF">2020-09-27T20:29:51Z</dcterms:modified>
</cp:coreProperties>
</file>